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62" r:id="rId6"/>
    <p:sldId id="310" r:id="rId7"/>
    <p:sldId id="263" r:id="rId8"/>
    <p:sldId id="311" r:id="rId9"/>
    <p:sldId id="312" r:id="rId10"/>
    <p:sldId id="316" r:id="rId11"/>
    <p:sldId id="313" r:id="rId12"/>
    <p:sldId id="317" r:id="rId13"/>
    <p:sldId id="318" r:id="rId14"/>
    <p:sldId id="319" r:id="rId15"/>
    <p:sldId id="320" r:id="rId16"/>
    <p:sldId id="321" r:id="rId17"/>
    <p:sldId id="314" r:id="rId18"/>
    <p:sldId id="323" r:id="rId19"/>
    <p:sldId id="324" r:id="rId20"/>
    <p:sldId id="325" r:id="rId21"/>
    <p:sldId id="315" r:id="rId22"/>
    <p:sldId id="327" r:id="rId23"/>
    <p:sldId id="326" r:id="rId24"/>
    <p:sldId id="264" r:id="rId2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Overpass Black" panose="020B060402020202020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7A8"/>
    <a:srgbClr val="9EDCD9"/>
    <a:srgbClr val="3274A1"/>
    <a:srgbClr val="3C8DA0"/>
    <a:srgbClr val="D7E8F6"/>
    <a:srgbClr val="9AC2C0"/>
    <a:srgbClr val="E9F8E2"/>
    <a:srgbClr val="E0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1D664-8CC1-48B6-B7DD-EAB506E3FFFD}">
  <a:tblStyle styleId="{4661D664-8CC1-48B6-B7DD-EAB506E3F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>
        <p:scale>
          <a:sx n="80" d="100"/>
          <a:sy n="80" d="100"/>
        </p:scale>
        <p:origin x="8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Customers who</a:t>
            </a:r>
            <a:r>
              <a:rPr lang="en-US" baseline="0" dirty="0"/>
              <a:t> purchased within 3 months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Logistic Regression</c:v>
                </c:pt>
                <c:pt idx="1">
                  <c:v>Random Forest</c:v>
                </c:pt>
                <c:pt idx="2">
                  <c:v>KNN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85</c:v>
                </c:pt>
                <c:pt idx="1">
                  <c:v>86</c:v>
                </c:pt>
                <c:pt idx="2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3-4CFA-8BC3-23DC451172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Logistic Regression</c:v>
                </c:pt>
                <c:pt idx="1">
                  <c:v>Random Forest</c:v>
                </c:pt>
                <c:pt idx="2">
                  <c:v>KNN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90</c:v>
                </c:pt>
                <c:pt idx="1">
                  <c:v>89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3-4CFA-8BC3-23DC451172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Logistic Regression</c:v>
                </c:pt>
                <c:pt idx="1">
                  <c:v>Random Forest</c:v>
                </c:pt>
                <c:pt idx="2">
                  <c:v>KNN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88</c:v>
                </c:pt>
                <c:pt idx="1">
                  <c:v>87</c:v>
                </c:pt>
                <c:pt idx="2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D3-4CFA-8BC3-23DC45117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079632"/>
        <c:axId val="422327896"/>
      </c:barChart>
      <c:catAx>
        <c:axId val="50807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327896"/>
        <c:crosses val="autoZero"/>
        <c:auto val="1"/>
        <c:lblAlgn val="ctr"/>
        <c:lblOffset val="100"/>
        <c:noMultiLvlLbl val="0"/>
      </c:catAx>
      <c:valAx>
        <c:axId val="422327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07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003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672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69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063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89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88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21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18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844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8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043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404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796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003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0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81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3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1" r:id="rId6"/>
    <p:sldLayoutId id="2147483664" r:id="rId7"/>
    <p:sldLayoutId id="2147483665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746955" y="270941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217792" y="1857539"/>
            <a:ext cx="6826954" cy="13895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Customer Behavior Prediction Model</a:t>
            </a:r>
            <a:br>
              <a:rPr lang="en-US" sz="4000" dirty="0"/>
            </a:b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Using RFM and Logistic Regression 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0E5E5-C401-4451-8A38-257CF10F8605}"/>
              </a:ext>
            </a:extLst>
          </p:cNvPr>
          <p:cNvSpPr txBox="1"/>
          <p:nvPr/>
        </p:nvSpPr>
        <p:spPr>
          <a:xfrm>
            <a:off x="3627995" y="3731673"/>
            <a:ext cx="2006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Latifah Al-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Rasheedi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085528-C4B0-415A-B8AB-C28C9B48AE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97045" y="3272717"/>
            <a:ext cx="1646294" cy="1629830"/>
          </a:xfrm>
          <a:prstGeom prst="rect">
            <a:avLst/>
          </a:prstGeom>
        </p:spPr>
      </p:pic>
      <p:grpSp>
        <p:nvGrpSpPr>
          <p:cNvPr id="12" name="Google Shape;12860;p86">
            <a:extLst>
              <a:ext uri="{FF2B5EF4-FFF2-40B4-BE49-F238E27FC236}">
                <a16:creationId xmlns:a16="http://schemas.microsoft.com/office/drawing/2014/main" id="{D35C5A08-804E-4510-B125-97B2D3D5C8FD}"/>
              </a:ext>
            </a:extLst>
          </p:cNvPr>
          <p:cNvGrpSpPr/>
          <p:nvPr/>
        </p:nvGrpSpPr>
        <p:grpSpPr>
          <a:xfrm>
            <a:off x="846450" y="555658"/>
            <a:ext cx="1180632" cy="1057322"/>
            <a:chOff x="3539102" y="2427549"/>
            <a:chExt cx="355099" cy="355481"/>
          </a:xfrm>
        </p:grpSpPr>
        <p:sp>
          <p:nvSpPr>
            <p:cNvPr id="13" name="Google Shape;12861;p86">
              <a:extLst>
                <a:ext uri="{FF2B5EF4-FFF2-40B4-BE49-F238E27FC236}">
                  <a16:creationId xmlns:a16="http://schemas.microsoft.com/office/drawing/2014/main" id="{CCF12E80-EB75-4A75-9252-CF5C6AD9969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62;p86">
              <a:extLst>
                <a:ext uri="{FF2B5EF4-FFF2-40B4-BE49-F238E27FC236}">
                  <a16:creationId xmlns:a16="http://schemas.microsoft.com/office/drawing/2014/main" id="{D3BE4B75-E32E-4A95-96F9-74423BB606F0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592;p55">
            <a:extLst>
              <a:ext uri="{FF2B5EF4-FFF2-40B4-BE49-F238E27FC236}">
                <a16:creationId xmlns:a16="http://schemas.microsoft.com/office/drawing/2014/main" id="{F112116B-3FCA-4F9B-8643-BCD6B57D64DA}"/>
              </a:ext>
            </a:extLst>
          </p:cNvPr>
          <p:cNvSpPr txBox="1">
            <a:spLocks/>
          </p:cNvSpPr>
          <p:nvPr/>
        </p:nvSpPr>
        <p:spPr>
          <a:xfrm>
            <a:off x="2587287" y="283125"/>
            <a:ext cx="423493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US" sz="2400" dirty="0"/>
              <a:t>New Features added</a:t>
            </a:r>
          </a:p>
        </p:txBody>
      </p:sp>
      <p:pic>
        <p:nvPicPr>
          <p:cNvPr id="12" name="Google Shape;2363;p50">
            <a:extLst>
              <a:ext uri="{FF2B5EF4-FFF2-40B4-BE49-F238E27FC236}">
                <a16:creationId xmlns:a16="http://schemas.microsoft.com/office/drawing/2014/main" id="{C3AE4739-AB62-4A47-8F46-2D681EBDE8D5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451234" y="896139"/>
            <a:ext cx="1602730" cy="125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64;p50">
            <a:extLst>
              <a:ext uri="{FF2B5EF4-FFF2-40B4-BE49-F238E27FC236}">
                <a16:creationId xmlns:a16="http://schemas.microsoft.com/office/drawing/2014/main" id="{763D949E-C426-4641-BDEF-D8D04511973C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5754566" y="895663"/>
            <a:ext cx="1600200" cy="1252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860A79-7C30-446E-BC8A-7AD9536FC1FD}"/>
              </a:ext>
            </a:extLst>
          </p:cNvPr>
          <p:cNvSpPr txBox="1"/>
          <p:nvPr/>
        </p:nvSpPr>
        <p:spPr>
          <a:xfrm>
            <a:off x="1412141" y="1375875"/>
            <a:ext cx="1800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Feature Splitting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9D72E-D3A6-4A71-86C0-75C00F028AA5}"/>
              </a:ext>
            </a:extLst>
          </p:cNvPr>
          <p:cNvSpPr txBox="1"/>
          <p:nvPr/>
        </p:nvSpPr>
        <p:spPr>
          <a:xfrm>
            <a:off x="5697092" y="1412737"/>
            <a:ext cx="19203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Creating Features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6F5A87-C3A7-426B-B9D3-F0106A26D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912734"/>
              </p:ext>
            </p:extLst>
          </p:nvPr>
        </p:nvGraphicFramePr>
        <p:xfrm>
          <a:off x="337069" y="3770306"/>
          <a:ext cx="4234931" cy="8229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30925">
                  <a:extLst>
                    <a:ext uri="{9D8B030D-6E8A-4147-A177-3AD203B41FA5}">
                      <a16:colId xmlns:a16="http://schemas.microsoft.com/office/drawing/2014/main" val="2500855426"/>
                    </a:ext>
                  </a:extLst>
                </a:gridCol>
                <a:gridCol w="657617">
                  <a:extLst>
                    <a:ext uri="{9D8B030D-6E8A-4147-A177-3AD203B41FA5}">
                      <a16:colId xmlns:a16="http://schemas.microsoft.com/office/drawing/2014/main" val="2794958816"/>
                    </a:ext>
                  </a:extLst>
                </a:gridCol>
                <a:gridCol w="745801">
                  <a:extLst>
                    <a:ext uri="{9D8B030D-6E8A-4147-A177-3AD203B41FA5}">
                      <a16:colId xmlns:a16="http://schemas.microsoft.com/office/drawing/2014/main" val="3567897329"/>
                    </a:ext>
                  </a:extLst>
                </a:gridCol>
                <a:gridCol w="553602">
                  <a:extLst>
                    <a:ext uri="{9D8B030D-6E8A-4147-A177-3AD203B41FA5}">
                      <a16:colId xmlns:a16="http://schemas.microsoft.com/office/drawing/2014/main" val="1843732949"/>
                    </a:ext>
                  </a:extLst>
                </a:gridCol>
                <a:gridCol w="846986">
                  <a:extLst>
                    <a:ext uri="{9D8B030D-6E8A-4147-A177-3AD203B41FA5}">
                      <a16:colId xmlns:a16="http://schemas.microsoft.com/office/drawing/2014/main" val="1568192757"/>
                    </a:ext>
                  </a:extLst>
                </a:gridCol>
              </a:tblGrid>
              <a:tr h="2313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Invoice_date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553340"/>
                  </a:ext>
                </a:extLst>
              </a:tr>
              <a:tr h="366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2010-12-01 08:26:00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65300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002E486D-260A-4553-A0BA-3542601BE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86851"/>
              </p:ext>
            </p:extLst>
          </p:nvPr>
        </p:nvGraphicFramePr>
        <p:xfrm>
          <a:off x="1412141" y="2166847"/>
          <a:ext cx="1918732" cy="66578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18732">
                  <a:extLst>
                    <a:ext uri="{9D8B030D-6E8A-4147-A177-3AD203B41FA5}">
                      <a16:colId xmlns:a16="http://schemas.microsoft.com/office/drawing/2014/main" val="766611899"/>
                    </a:ext>
                  </a:extLst>
                </a:gridCol>
              </a:tblGrid>
              <a:tr h="248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Invoice_date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744096"/>
                  </a:ext>
                </a:extLst>
              </a:tr>
              <a:tr h="3609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2010-12-01 08:26:00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31006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AE6DFFF2-9B77-429C-89BA-DB28698F413E}"/>
              </a:ext>
            </a:extLst>
          </p:cNvPr>
          <p:cNvSpPr/>
          <p:nvPr/>
        </p:nvSpPr>
        <p:spPr>
          <a:xfrm rot="5400000">
            <a:off x="1994634" y="3066279"/>
            <a:ext cx="771276" cy="48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E1D797-4B0B-4B22-870E-40EDADE85DA7}"/>
              </a:ext>
            </a:extLst>
          </p:cNvPr>
          <p:cNvSpPr txBox="1"/>
          <p:nvPr/>
        </p:nvSpPr>
        <p:spPr>
          <a:xfrm>
            <a:off x="5595300" y="2225608"/>
            <a:ext cx="2401294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Quantity X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Unit_Price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EED10AB-267B-4830-8B3D-56344B7728A7}"/>
              </a:ext>
            </a:extLst>
          </p:cNvPr>
          <p:cNvSpPr/>
          <p:nvPr/>
        </p:nvSpPr>
        <p:spPr>
          <a:xfrm rot="5400000">
            <a:off x="6378089" y="2794506"/>
            <a:ext cx="771276" cy="48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EEE49E-FC1C-4E69-8B0D-A5D114424CC7}"/>
              </a:ext>
            </a:extLst>
          </p:cNvPr>
          <p:cNvSpPr txBox="1"/>
          <p:nvPr/>
        </p:nvSpPr>
        <p:spPr>
          <a:xfrm>
            <a:off x="6119672" y="3540428"/>
            <a:ext cx="128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Total spent</a:t>
            </a:r>
          </a:p>
        </p:txBody>
      </p:sp>
    </p:spTree>
    <p:extLst>
      <p:ext uri="{BB962C8B-B14F-4D97-AF65-F5344CB8AC3E}">
        <p14:creationId xmlns:p14="http://schemas.microsoft.com/office/powerpoint/2010/main" val="1918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33" grpId="0" animBg="1"/>
      <p:bldP spid="34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08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592;p55">
            <a:extLst>
              <a:ext uri="{FF2B5EF4-FFF2-40B4-BE49-F238E27FC236}">
                <a16:creationId xmlns:a16="http://schemas.microsoft.com/office/drawing/2014/main" id="{F112116B-3FCA-4F9B-8643-BCD6B57D64DA}"/>
              </a:ext>
            </a:extLst>
          </p:cNvPr>
          <p:cNvSpPr txBox="1">
            <a:spLocks/>
          </p:cNvSpPr>
          <p:nvPr/>
        </p:nvSpPr>
        <p:spPr>
          <a:xfrm>
            <a:off x="1617225" y="1534602"/>
            <a:ext cx="5682071" cy="186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US" sz="4400" dirty="0"/>
              <a:t>Let’s answer some business questions</a:t>
            </a:r>
          </a:p>
        </p:txBody>
      </p:sp>
    </p:spTree>
    <p:extLst>
      <p:ext uri="{BB962C8B-B14F-4D97-AF65-F5344CB8AC3E}">
        <p14:creationId xmlns:p14="http://schemas.microsoft.com/office/powerpoint/2010/main" val="34422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999D44-3112-42BB-A0CA-E1732EAC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7" y="552118"/>
            <a:ext cx="7339918" cy="4039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FA94E-5984-471B-900B-BBC3F2E75826}"/>
              </a:ext>
            </a:extLst>
          </p:cNvPr>
          <p:cNvSpPr txBox="1"/>
          <p:nvPr/>
        </p:nvSpPr>
        <p:spPr>
          <a:xfrm>
            <a:off x="1208599" y="4196139"/>
            <a:ext cx="68699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</a:rPr>
              <a:t>Which country with the highest number of customers?</a:t>
            </a:r>
          </a:p>
        </p:txBody>
      </p:sp>
    </p:spTree>
    <p:extLst>
      <p:ext uri="{BB962C8B-B14F-4D97-AF65-F5344CB8AC3E}">
        <p14:creationId xmlns:p14="http://schemas.microsoft.com/office/powerpoint/2010/main" val="14638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5ED78-752A-4C9C-A094-76ABBCB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9" y="302088"/>
            <a:ext cx="7829609" cy="4308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FA94E-5984-471B-900B-BBC3F2E75826}"/>
              </a:ext>
            </a:extLst>
          </p:cNvPr>
          <p:cNvSpPr txBox="1"/>
          <p:nvPr/>
        </p:nvSpPr>
        <p:spPr>
          <a:xfrm>
            <a:off x="1137037" y="4379326"/>
            <a:ext cx="68699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</a:rPr>
              <a:t>Which countries with the highest revenues?</a:t>
            </a:r>
          </a:p>
        </p:txBody>
      </p:sp>
    </p:spTree>
    <p:extLst>
      <p:ext uri="{BB962C8B-B14F-4D97-AF65-F5344CB8AC3E}">
        <p14:creationId xmlns:p14="http://schemas.microsoft.com/office/powerpoint/2010/main" val="40660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7CA05-727D-476A-82A8-2418EAB8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3" y="253397"/>
            <a:ext cx="7978388" cy="4390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FA94E-5984-471B-900B-BBC3F2E75826}"/>
              </a:ext>
            </a:extLst>
          </p:cNvPr>
          <p:cNvSpPr txBox="1"/>
          <p:nvPr/>
        </p:nvSpPr>
        <p:spPr>
          <a:xfrm>
            <a:off x="1208599" y="4353630"/>
            <a:ext cx="68699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effectLst/>
              </a:rPr>
              <a:t>Which month ranked the highest revenues?</a:t>
            </a:r>
          </a:p>
        </p:txBody>
      </p:sp>
    </p:spTree>
    <p:extLst>
      <p:ext uri="{BB962C8B-B14F-4D97-AF65-F5344CB8AC3E}">
        <p14:creationId xmlns:p14="http://schemas.microsoft.com/office/powerpoint/2010/main" val="23827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EFA94E-5984-471B-900B-BBC3F2E75826}"/>
              </a:ext>
            </a:extLst>
          </p:cNvPr>
          <p:cNvSpPr txBox="1"/>
          <p:nvPr/>
        </p:nvSpPr>
        <p:spPr>
          <a:xfrm>
            <a:off x="1121134" y="4138945"/>
            <a:ext cx="733905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2"/>
                </a:solidFill>
                <a:effectLst/>
              </a:rPr>
              <a:t>What time is the best for launching a new campaign/Advertisement?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577E0-8A8D-46D9-9B63-D296D935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52" y="451316"/>
            <a:ext cx="5104762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RFM METHOD</a:t>
            </a:r>
          </a:p>
        </p:txBody>
      </p:sp>
    </p:spTree>
    <p:extLst>
      <p:ext uri="{BB962C8B-B14F-4D97-AF65-F5344CB8AC3E}">
        <p14:creationId xmlns:p14="http://schemas.microsoft.com/office/powerpoint/2010/main" val="15903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1A5E9C-EBA4-49F1-B60C-1BFD61B61C25}"/>
              </a:ext>
            </a:extLst>
          </p:cNvPr>
          <p:cNvSpPr/>
          <p:nvPr/>
        </p:nvSpPr>
        <p:spPr>
          <a:xfrm>
            <a:off x="2293950" y="540690"/>
            <a:ext cx="4424901" cy="103367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RFM (Recency, Frequency, Monetary) analysis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It is a customer segmentation technique that uses past purchase behavior to divide customers into groups!</a:t>
            </a:r>
          </a:p>
        </p:txBody>
      </p:sp>
      <p:pic>
        <p:nvPicPr>
          <p:cNvPr id="13" name="Google Shape;2363;p50">
            <a:extLst>
              <a:ext uri="{FF2B5EF4-FFF2-40B4-BE49-F238E27FC236}">
                <a16:creationId xmlns:a16="http://schemas.microsoft.com/office/drawing/2014/main" id="{763D2907-00DB-4724-ADA0-267A9758CCED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64666" y="1752585"/>
            <a:ext cx="1267829" cy="9818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7F172-B96D-4761-9EA2-AF5D725FF2F7}"/>
              </a:ext>
            </a:extLst>
          </p:cNvPr>
          <p:cNvSpPr txBox="1"/>
          <p:nvPr/>
        </p:nvSpPr>
        <p:spPr>
          <a:xfrm>
            <a:off x="1327867" y="2124907"/>
            <a:ext cx="1614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+mn-lt"/>
              </a:rPr>
              <a:t>RECENCY </a:t>
            </a:r>
            <a:endParaRPr lang="en-US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E4F0E-094B-4E46-B1D2-FFB2E08F14E3}"/>
              </a:ext>
            </a:extLst>
          </p:cNvPr>
          <p:cNvSpPr txBox="1"/>
          <p:nvPr/>
        </p:nvSpPr>
        <p:spPr>
          <a:xfrm>
            <a:off x="2456953" y="2150349"/>
            <a:ext cx="6869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Days since last purchase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8" name="Google Shape;2482;p53">
            <a:extLst>
              <a:ext uri="{FF2B5EF4-FFF2-40B4-BE49-F238E27FC236}">
                <a16:creationId xmlns:a16="http://schemas.microsoft.com/office/drawing/2014/main" id="{D0F5036D-E6D2-4A10-87F9-0837FADFE315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8" flipH="1">
            <a:off x="2578086" y="3592403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83;p53">
            <a:extLst>
              <a:ext uri="{FF2B5EF4-FFF2-40B4-BE49-F238E27FC236}">
                <a16:creationId xmlns:a16="http://schemas.microsoft.com/office/drawing/2014/main" id="{2CAE3630-497F-40D0-92A1-377F32FE6D06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8" flipH="1">
            <a:off x="1710131" y="2756843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D70857-7502-4452-B6E8-C1909606F195}"/>
              </a:ext>
            </a:extLst>
          </p:cNvPr>
          <p:cNvSpPr txBox="1"/>
          <p:nvPr/>
        </p:nvSpPr>
        <p:spPr>
          <a:xfrm>
            <a:off x="1799014" y="3079309"/>
            <a:ext cx="2091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FREQUENCY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BB9E8C-A69B-49FE-ACAE-DB14B7404216}"/>
              </a:ext>
            </a:extLst>
          </p:cNvPr>
          <p:cNvSpPr txBox="1"/>
          <p:nvPr/>
        </p:nvSpPr>
        <p:spPr>
          <a:xfrm>
            <a:off x="3121454" y="3064615"/>
            <a:ext cx="6869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Total number of purchases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BCF649-7BA1-4E06-B6C7-4C0AF36C5E48}"/>
              </a:ext>
            </a:extLst>
          </p:cNvPr>
          <p:cNvSpPr txBox="1"/>
          <p:nvPr/>
        </p:nvSpPr>
        <p:spPr>
          <a:xfrm>
            <a:off x="2663686" y="3916812"/>
            <a:ext cx="2343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2060"/>
                </a:solidFill>
                <a:effectLst/>
                <a:latin typeface="+mn-lt"/>
              </a:rPr>
              <a:t>MONETARY</a:t>
            </a:r>
            <a:endParaRPr lang="en-US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A6A9E6-252D-4361-AF7B-F51AAF29DEC6}"/>
              </a:ext>
            </a:extLst>
          </p:cNvPr>
          <p:cNvSpPr txBox="1"/>
          <p:nvPr/>
        </p:nvSpPr>
        <p:spPr>
          <a:xfrm>
            <a:off x="3996609" y="3916812"/>
            <a:ext cx="6869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Total money this customer spent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78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  <p:bldP spid="24" grpId="0"/>
      <p:bldP spid="2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1A5E9C-EBA4-49F1-B60C-1BFD61B61C25}"/>
              </a:ext>
            </a:extLst>
          </p:cNvPr>
          <p:cNvSpPr/>
          <p:nvPr/>
        </p:nvSpPr>
        <p:spPr>
          <a:xfrm>
            <a:off x="2484781" y="516837"/>
            <a:ext cx="3701333" cy="46117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RFM Clusters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050B5-BD71-440F-9175-A65D28C9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507" y="1680914"/>
            <a:ext cx="2765232" cy="2709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9B28B-158D-4EF2-9874-F312763D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2" y="1127072"/>
            <a:ext cx="2762576" cy="270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2DF16-FA8B-4C2A-88E7-BCE50A0D3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8" y="1154830"/>
            <a:ext cx="2762576" cy="27066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751674-EDB2-40F5-9C16-5F2B5DD98D29}"/>
              </a:ext>
            </a:extLst>
          </p:cNvPr>
          <p:cNvSpPr/>
          <p:nvPr/>
        </p:nvSpPr>
        <p:spPr>
          <a:xfrm>
            <a:off x="141082" y="3928967"/>
            <a:ext cx="2840660" cy="46117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274A1"/>
                </a:solidFill>
              </a:rPr>
              <a:t>56% of the customers are active</a:t>
            </a:r>
            <a:endParaRPr lang="en-US" dirty="0">
              <a:solidFill>
                <a:srgbClr val="3274A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BA7D50-AE19-4F4B-AF66-DC64842E4F3F}"/>
              </a:ext>
            </a:extLst>
          </p:cNvPr>
          <p:cNvSpPr/>
          <p:nvPr/>
        </p:nvSpPr>
        <p:spPr>
          <a:xfrm>
            <a:off x="3148720" y="4435245"/>
            <a:ext cx="2981738" cy="437396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82% of the customers with few number of orders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C8A081-8C2C-4EF3-8DE2-EDDDEE368AF1}"/>
              </a:ext>
            </a:extLst>
          </p:cNvPr>
          <p:cNvSpPr/>
          <p:nvPr/>
        </p:nvSpPr>
        <p:spPr>
          <a:xfrm>
            <a:off x="6114552" y="3875657"/>
            <a:ext cx="2840660" cy="46117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99% of the customers spent the least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Bussiness Problem</a:t>
            </a:r>
            <a:endParaRPr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64D66DA7-4CE2-4DEC-A113-375DA999385E}"/>
              </a:ext>
            </a:extLst>
          </p:cNvPr>
          <p:cNvSpPr/>
          <p:nvPr/>
        </p:nvSpPr>
        <p:spPr>
          <a:xfrm>
            <a:off x="1981862" y="1009817"/>
            <a:ext cx="5180275" cy="3684030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Since </a:t>
            </a:r>
            <a:r>
              <a:rPr lang="en-US" sz="1600" dirty="0">
                <a:solidFill>
                  <a:schemeClr val="tx2"/>
                </a:solidFill>
              </a:rPr>
              <a:t>marketing campaigns </a:t>
            </a:r>
            <a:r>
              <a:rPr lang="en-US" sz="1600" dirty="0">
                <a:solidFill>
                  <a:schemeClr val="tx1"/>
                </a:solidFill>
              </a:rPr>
              <a:t>consume a lot of companies' resources, companies nowadays understand the importance of analyzing their customers' behavior and its impact on the campaign's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success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Therefore</a:t>
            </a:r>
            <a:r>
              <a:rPr lang="en-US" sz="1600" dirty="0">
                <a:solidFill>
                  <a:schemeClr val="tx1"/>
                </a:solidFill>
              </a:rPr>
              <a:t> I decided to build a model that predicts the next purchase day of the customer, which will help companies prepare special offers to their customers based on their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E65F1-12EE-4ED7-9D26-2FC22E7253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91380" y="3479591"/>
            <a:ext cx="1073425" cy="1062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1E3A7-67E1-4D5C-B192-1C0DC8658E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77718" y="633826"/>
            <a:ext cx="1245216" cy="1245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1A5E9C-EBA4-49F1-B60C-1BFD61B61C25}"/>
              </a:ext>
            </a:extLst>
          </p:cNvPr>
          <p:cNvSpPr/>
          <p:nvPr/>
        </p:nvSpPr>
        <p:spPr>
          <a:xfrm rot="16200000">
            <a:off x="-409494" y="2274077"/>
            <a:ext cx="3701333" cy="46117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RFM Segmentation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F31F9-4EE7-49E9-8036-D876A6A3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85" y="228924"/>
            <a:ext cx="4723440" cy="46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98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1A5E9C-EBA4-49F1-B60C-1BFD61B61C25}"/>
              </a:ext>
            </a:extLst>
          </p:cNvPr>
          <p:cNvSpPr/>
          <p:nvPr/>
        </p:nvSpPr>
        <p:spPr>
          <a:xfrm>
            <a:off x="2604051" y="508888"/>
            <a:ext cx="3701333" cy="46117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Models used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7F13FAD-884A-4125-A9E1-AA77557B1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39276"/>
              </p:ext>
            </p:extLst>
          </p:nvPr>
        </p:nvGraphicFramePr>
        <p:xfrm>
          <a:off x="1017767" y="1897643"/>
          <a:ext cx="7108465" cy="216547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41698">
                  <a:extLst>
                    <a:ext uri="{9D8B030D-6E8A-4147-A177-3AD203B41FA5}">
                      <a16:colId xmlns:a16="http://schemas.microsoft.com/office/drawing/2014/main" val="2117074091"/>
                    </a:ext>
                  </a:extLst>
                </a:gridCol>
                <a:gridCol w="3466767">
                  <a:extLst>
                    <a:ext uri="{9D8B030D-6E8A-4147-A177-3AD203B41FA5}">
                      <a16:colId xmlns:a16="http://schemas.microsoft.com/office/drawing/2014/main" val="3600890944"/>
                    </a:ext>
                  </a:extLst>
                </a:gridCol>
              </a:tblGrid>
              <a:tr h="5196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195343"/>
                  </a:ext>
                </a:extLst>
              </a:tr>
              <a:tr h="563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35742"/>
                  </a:ext>
                </a:extLst>
              </a:tr>
              <a:tr h="563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25015"/>
                  </a:ext>
                </a:extLst>
              </a:tr>
              <a:tr h="519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63766"/>
                  </a:ext>
                </a:extLst>
              </a:tr>
            </a:tbl>
          </a:graphicData>
        </a:graphic>
      </p:graphicFrame>
      <p:pic>
        <p:nvPicPr>
          <p:cNvPr id="4" name="Google Shape;2483;p53">
            <a:extLst>
              <a:ext uri="{FF2B5EF4-FFF2-40B4-BE49-F238E27FC236}">
                <a16:creationId xmlns:a16="http://schemas.microsoft.com/office/drawing/2014/main" id="{49664730-0121-487B-B1C5-7FADDCD4B36F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8" flipH="1">
            <a:off x="1519301" y="924568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20111-604E-4C9D-B246-8A15475BFD2B}"/>
              </a:ext>
            </a:extLst>
          </p:cNvPr>
          <p:cNvSpPr txBox="1"/>
          <p:nvPr/>
        </p:nvSpPr>
        <p:spPr>
          <a:xfrm>
            <a:off x="1674317" y="1211462"/>
            <a:ext cx="1256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My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C79C0-F475-4A9D-991C-1BFDCB3C21AF}"/>
              </a:ext>
            </a:extLst>
          </p:cNvPr>
          <p:cNvSpPr txBox="1"/>
          <p:nvPr/>
        </p:nvSpPr>
        <p:spPr>
          <a:xfrm>
            <a:off x="2930623" y="1211462"/>
            <a:ext cx="5195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Day Range: </a:t>
            </a:r>
            <a:r>
              <a:rPr lang="en-US" b="1" dirty="0"/>
              <a:t>it 0 if a customer took more than 3 months to purchase. It 1 if customer purchased within 3 months. </a:t>
            </a:r>
          </a:p>
        </p:txBody>
      </p:sp>
    </p:spTree>
    <p:extLst>
      <p:ext uri="{BB962C8B-B14F-4D97-AF65-F5344CB8AC3E}">
        <p14:creationId xmlns:p14="http://schemas.microsoft.com/office/powerpoint/2010/main" val="32888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756B87F-53EF-4D75-B639-BD1A13FE1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86724"/>
              </p:ext>
            </p:extLst>
          </p:nvPr>
        </p:nvGraphicFramePr>
        <p:xfrm>
          <a:off x="1460388" y="35687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EF202E1-C0B7-4756-8943-2947C29C4181}"/>
              </a:ext>
            </a:extLst>
          </p:cNvPr>
          <p:cNvSpPr txBox="1"/>
          <p:nvPr/>
        </p:nvSpPr>
        <p:spPr>
          <a:xfrm>
            <a:off x="1460388" y="4365211"/>
            <a:ext cx="609600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effectLst/>
              </a:rPr>
              <a:t>I chose logistic regression model, since it has the highest accuracy and F1-score!</a:t>
            </a:r>
          </a:p>
        </p:txBody>
      </p:sp>
    </p:spTree>
    <p:extLst>
      <p:ext uri="{BB962C8B-B14F-4D97-AF65-F5344CB8AC3E}">
        <p14:creationId xmlns:p14="http://schemas.microsoft.com/office/powerpoint/2010/main" val="10681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321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Thank you!</a:t>
            </a:r>
            <a:endParaRPr sz="4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steps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4435" y="347416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RFM method</a:t>
            </a:r>
            <a:endParaRPr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5718" y="3481301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65120" y="1686059"/>
            <a:ext cx="218468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526892" y="3468054"/>
            <a:ext cx="193192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Visualization </a:t>
            </a: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06403" y="183285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suitable dataset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7112" y="168605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Describtion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55D38495-7FBB-447D-9629-72A366EF42B8}"/>
              </a:ext>
            </a:extLst>
          </p:cNvPr>
          <p:cNvSpPr/>
          <p:nvPr/>
        </p:nvSpPr>
        <p:spPr>
          <a:xfrm>
            <a:off x="2293950" y="540690"/>
            <a:ext cx="4424901" cy="1033670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The data used is an E-Commerce dataset from </a:t>
            </a:r>
            <a:r>
              <a:rPr lang="en-US" dirty="0">
                <a:solidFill>
                  <a:srgbClr val="FF0000"/>
                </a:solidFill>
              </a:rPr>
              <a:t>Kaggle</a:t>
            </a:r>
            <a:r>
              <a:rPr lang="en-US" dirty="0">
                <a:solidFill>
                  <a:srgbClr val="002060"/>
                </a:solidFill>
              </a:rPr>
              <a:t>, which contains actual transactions from UK retailers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C127BC-23CD-4F15-AC5C-CA948FF27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09119"/>
              </p:ext>
            </p:extLst>
          </p:nvPr>
        </p:nvGraphicFramePr>
        <p:xfrm>
          <a:off x="1458400" y="2042547"/>
          <a:ext cx="6317975" cy="2274114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510023">
                  <a:extLst>
                    <a:ext uri="{9D8B030D-6E8A-4147-A177-3AD203B41FA5}">
                      <a16:colId xmlns:a16="http://schemas.microsoft.com/office/drawing/2014/main" val="3536393844"/>
                    </a:ext>
                  </a:extLst>
                </a:gridCol>
                <a:gridCol w="3807952">
                  <a:extLst>
                    <a:ext uri="{9D8B030D-6E8A-4147-A177-3AD203B41FA5}">
                      <a16:colId xmlns:a16="http://schemas.microsoft.com/office/drawing/2014/main" val="799100331"/>
                    </a:ext>
                  </a:extLst>
                </a:gridCol>
              </a:tblGrid>
              <a:tr h="3719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Transactions period: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From</a:t>
                      </a: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 01/12/2010 </a:t>
                      </a: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to</a:t>
                      </a: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 09/12/2011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513446"/>
                  </a:ext>
                </a:extLst>
              </a:tr>
              <a:tr h="3719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Number of features: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560540"/>
                  </a:ext>
                </a:extLst>
              </a:tr>
              <a:tr h="3719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Number of observations: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541,908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03533"/>
                  </a:ext>
                </a:extLst>
              </a:tr>
              <a:tr h="3719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Features data types: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Categorical: </a:t>
                      </a:r>
                      <a:r>
                        <a:rPr 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Invoice_Number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, </a:t>
                      </a:r>
                      <a:r>
                        <a:rPr 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Stock_Code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Description, </a:t>
                      </a:r>
                      <a:r>
                        <a:rPr 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Invoice_Date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Country</a:t>
                      </a:r>
                    </a:p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Numerical: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Customer_ID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,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Unit_Price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Quantity 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9829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4653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592;p55">
            <a:extLst>
              <a:ext uri="{FF2B5EF4-FFF2-40B4-BE49-F238E27FC236}">
                <a16:creationId xmlns:a16="http://schemas.microsoft.com/office/drawing/2014/main" id="{F112116B-3FCA-4F9B-8643-BCD6B57D64DA}"/>
              </a:ext>
            </a:extLst>
          </p:cNvPr>
          <p:cNvSpPr txBox="1">
            <a:spLocks/>
          </p:cNvSpPr>
          <p:nvPr/>
        </p:nvSpPr>
        <p:spPr>
          <a:xfrm>
            <a:off x="3183636" y="291077"/>
            <a:ext cx="295477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400" dirty="0"/>
              <a:t>Cleaning Process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56EFFC-8E76-4632-922A-E9F85F2541FA}"/>
              </a:ext>
            </a:extLst>
          </p:cNvPr>
          <p:cNvSpPr/>
          <p:nvPr/>
        </p:nvSpPr>
        <p:spPr>
          <a:xfrm>
            <a:off x="1473754" y="1097276"/>
            <a:ext cx="1359673" cy="1343771"/>
          </a:xfrm>
          <a:prstGeom prst="ellipse">
            <a:avLst/>
          </a:prstGeom>
          <a:solidFill>
            <a:srgbClr val="E0FAF8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Columns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F41636E-F214-418E-8CAA-877EE1E7B88E}"/>
              </a:ext>
            </a:extLst>
          </p:cNvPr>
          <p:cNvSpPr/>
          <p:nvPr/>
        </p:nvSpPr>
        <p:spPr>
          <a:xfrm>
            <a:off x="5630738" y="1097275"/>
            <a:ext cx="1359673" cy="1343771"/>
          </a:xfrm>
          <a:prstGeom prst="ellipse">
            <a:avLst/>
          </a:prstGeom>
          <a:solidFill>
            <a:srgbClr val="E9F8E2"/>
          </a:solidFill>
          <a:ln>
            <a:solidFill>
              <a:srgbClr val="9AC2C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Rows</a:t>
            </a:r>
          </a:p>
        </p:txBody>
      </p:sp>
      <p:sp>
        <p:nvSpPr>
          <p:cNvPr id="24" name="Callout: Up Arrow 23">
            <a:extLst>
              <a:ext uri="{FF2B5EF4-FFF2-40B4-BE49-F238E27FC236}">
                <a16:creationId xmlns:a16="http://schemas.microsoft.com/office/drawing/2014/main" id="{521486A9-C717-4685-8DA0-D8B679A2ED5A}"/>
              </a:ext>
            </a:extLst>
          </p:cNvPr>
          <p:cNvSpPr/>
          <p:nvPr/>
        </p:nvSpPr>
        <p:spPr>
          <a:xfrm>
            <a:off x="570070" y="2571750"/>
            <a:ext cx="3167039" cy="2127471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Change data type: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invoice Date to date time type.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customer ID to integer type.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Make columns names lowercased.</a:t>
            </a:r>
          </a:p>
          <a:p>
            <a:pPr algn="ctr"/>
            <a:endParaRPr lang="en-US" dirty="0"/>
          </a:p>
        </p:txBody>
      </p:sp>
      <p:sp>
        <p:nvSpPr>
          <p:cNvPr id="134" name="Callout: Up Arrow 133">
            <a:extLst>
              <a:ext uri="{FF2B5EF4-FFF2-40B4-BE49-F238E27FC236}">
                <a16:creationId xmlns:a16="http://schemas.microsoft.com/office/drawing/2014/main" id="{2C00288F-BAAC-4C30-AB5D-16E839982AC3}"/>
              </a:ext>
            </a:extLst>
          </p:cNvPr>
          <p:cNvSpPr/>
          <p:nvPr/>
        </p:nvSpPr>
        <p:spPr>
          <a:xfrm>
            <a:off x="4727054" y="2517830"/>
            <a:ext cx="3167039" cy="2127471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Change ‘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description</a:t>
            </a:r>
            <a:r>
              <a:rPr lang="en-US" b="1" dirty="0"/>
              <a:t>’ to lower case.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592;p55">
            <a:extLst>
              <a:ext uri="{FF2B5EF4-FFF2-40B4-BE49-F238E27FC236}">
                <a16:creationId xmlns:a16="http://schemas.microsoft.com/office/drawing/2014/main" id="{F112116B-3FCA-4F9B-8643-BCD6B57D64DA}"/>
              </a:ext>
            </a:extLst>
          </p:cNvPr>
          <p:cNvSpPr txBox="1">
            <a:spLocks/>
          </p:cNvSpPr>
          <p:nvPr/>
        </p:nvSpPr>
        <p:spPr>
          <a:xfrm>
            <a:off x="2587287" y="283125"/>
            <a:ext cx="423493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400" dirty="0"/>
              <a:t>Handling Null and duplicates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56EFFC-8E76-4632-922A-E9F85F2541FA}"/>
              </a:ext>
            </a:extLst>
          </p:cNvPr>
          <p:cNvSpPr/>
          <p:nvPr/>
        </p:nvSpPr>
        <p:spPr>
          <a:xfrm>
            <a:off x="797119" y="1033664"/>
            <a:ext cx="1554480" cy="1463040"/>
          </a:xfrm>
          <a:prstGeom prst="ellipse">
            <a:avLst/>
          </a:prstGeom>
          <a:solidFill>
            <a:srgbClr val="E0FAF8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Null Values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E07B1A-3385-4E6D-9318-0851A2010276}"/>
              </a:ext>
            </a:extLst>
          </p:cNvPr>
          <p:cNvSpPr/>
          <p:nvPr/>
        </p:nvSpPr>
        <p:spPr>
          <a:xfrm>
            <a:off x="3551814" y="2144067"/>
            <a:ext cx="1581095" cy="1478939"/>
          </a:xfrm>
          <a:prstGeom prst="ellipse">
            <a:avLst/>
          </a:prstGeom>
          <a:solidFill>
            <a:srgbClr val="E9F8E2"/>
          </a:solidFill>
          <a:ln>
            <a:solidFill>
              <a:srgbClr val="9AC2C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Duplicated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196D2-6675-4C71-85F0-FB61C9C957B0}"/>
              </a:ext>
            </a:extLst>
          </p:cNvPr>
          <p:cNvSpPr txBox="1"/>
          <p:nvPr/>
        </p:nvSpPr>
        <p:spPr>
          <a:xfrm>
            <a:off x="377688" y="2729650"/>
            <a:ext cx="2393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Description:     1454 Customer ID:   135080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CCAFA-B6C0-4D36-840F-3B83215FEA7E}"/>
              </a:ext>
            </a:extLst>
          </p:cNvPr>
          <p:cNvSpPr txBox="1"/>
          <p:nvPr/>
        </p:nvSpPr>
        <p:spPr>
          <a:xfrm>
            <a:off x="3178102" y="3995058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Number of duplicates: 5225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AB58D-BEA0-476E-98BC-52428D8E8D36}"/>
              </a:ext>
            </a:extLst>
          </p:cNvPr>
          <p:cNvSpPr txBox="1"/>
          <p:nvPr/>
        </p:nvSpPr>
        <p:spPr>
          <a:xfrm>
            <a:off x="6050942" y="2729649"/>
            <a:ext cx="2970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Zero quantity = Cancelled orders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04F6AA-0009-47BF-8B17-A24CA169EBF2}"/>
              </a:ext>
            </a:extLst>
          </p:cNvPr>
          <p:cNvSpPr/>
          <p:nvPr/>
        </p:nvSpPr>
        <p:spPr>
          <a:xfrm>
            <a:off x="6454415" y="1092811"/>
            <a:ext cx="1581095" cy="1478939"/>
          </a:xfrm>
          <a:prstGeom prst="ellipse">
            <a:avLst/>
          </a:prstGeom>
          <a:solidFill>
            <a:srgbClr val="D7E8F6"/>
          </a:solidFill>
          <a:ln>
            <a:solidFill>
              <a:srgbClr val="9AC2C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Cancelled orders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D8670-95AA-4C13-9569-BDC327FA8F87}"/>
              </a:ext>
            </a:extLst>
          </p:cNvPr>
          <p:cNvSpPr txBox="1"/>
          <p:nvPr/>
        </p:nvSpPr>
        <p:spPr>
          <a:xfrm>
            <a:off x="985962" y="3485816"/>
            <a:ext cx="88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Drop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5C181-0468-4E07-8808-D56CC5ED5042}"/>
              </a:ext>
            </a:extLst>
          </p:cNvPr>
          <p:cNvSpPr txBox="1"/>
          <p:nvPr/>
        </p:nvSpPr>
        <p:spPr>
          <a:xfrm>
            <a:off x="3898081" y="4393590"/>
            <a:ext cx="88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Drop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0A13AA-07A1-4BC3-B4D6-637FBAE825A1}"/>
              </a:ext>
            </a:extLst>
          </p:cNvPr>
          <p:cNvSpPr txBox="1"/>
          <p:nvPr/>
        </p:nvSpPr>
        <p:spPr>
          <a:xfrm>
            <a:off x="6918960" y="3195325"/>
            <a:ext cx="88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8284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727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455</Words>
  <Application>Microsoft Office PowerPoint</Application>
  <PresentationFormat>On-screen Show (16:9)</PresentationFormat>
  <Paragraphs>110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Fira Sans Extra Condensed Medium</vt:lpstr>
      <vt:lpstr>Open Sans</vt:lpstr>
      <vt:lpstr>Arial</vt:lpstr>
      <vt:lpstr>Overpass Black</vt:lpstr>
      <vt:lpstr>Courier New</vt:lpstr>
      <vt:lpstr>Aqua Marketing Plan by Slidego</vt:lpstr>
      <vt:lpstr>Customer Behavior Prediction Model Using RFM and Logistic Regression </vt:lpstr>
      <vt:lpstr>Bussiness Problem</vt:lpstr>
      <vt:lpstr>Project steps</vt:lpstr>
      <vt:lpstr>01</vt:lpstr>
      <vt:lpstr>PowerPoint Presentation</vt:lpstr>
      <vt:lpstr>02</vt:lpstr>
      <vt:lpstr>PowerPoint Presentation</vt:lpstr>
      <vt:lpstr>PowerPoint Presentation</vt:lpstr>
      <vt:lpstr>03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PowerPoint Presentation</vt:lpstr>
      <vt:lpstr>PowerPoint Presentation</vt:lpstr>
      <vt:lpstr>06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Behavior Prediction Model Using RFM and Logistic Regression</dc:title>
  <dc:creator>Latifah Mohammed</dc:creator>
  <cp:lastModifiedBy>Latifah Mohammed</cp:lastModifiedBy>
  <cp:revision>30</cp:revision>
  <dcterms:modified xsi:type="dcterms:W3CDTF">2021-12-15T19:37:02Z</dcterms:modified>
</cp:coreProperties>
</file>